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57"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5" d="100"/>
          <a:sy n="85" d="100"/>
        </p:scale>
        <p:origin x="48" y="2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11/5/2020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11/5/2020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11/5/2020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11/5/2020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A8DC-D7EA-4D29-B269-5114E18A28E0}"/>
              </a:ext>
            </a:extLst>
          </p:cNvPr>
          <p:cNvSpPr>
            <a:spLocks noGrp="1"/>
          </p:cNvSpPr>
          <p:nvPr>
            <p:ph type="ctrTitle"/>
          </p:nvPr>
        </p:nvSpPr>
        <p:spPr/>
        <p:txBody>
          <a:bodyPr/>
          <a:lstStyle/>
          <a:p>
            <a:r>
              <a:rPr lang="en-US" dirty="0"/>
              <a:t>Lab 11</a:t>
            </a:r>
          </a:p>
        </p:txBody>
      </p:sp>
      <p:sp>
        <p:nvSpPr>
          <p:cNvPr id="3" name="Subtitle 2">
            <a:extLst>
              <a:ext uri="{FF2B5EF4-FFF2-40B4-BE49-F238E27FC236}">
                <a16:creationId xmlns:a16="http://schemas.microsoft.com/office/drawing/2014/main" id="{9EBD07E8-227F-4472-A2A1-27823B72690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304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F32F-A846-4194-81B1-275096E0921E}"/>
              </a:ext>
            </a:extLst>
          </p:cNvPr>
          <p:cNvSpPr>
            <a:spLocks noGrp="1"/>
          </p:cNvSpPr>
          <p:nvPr>
            <p:ph type="title"/>
          </p:nvPr>
        </p:nvSpPr>
        <p:spPr/>
        <p:txBody>
          <a:bodyPr/>
          <a:lstStyle/>
          <a:p>
            <a:r>
              <a:rPr lang="en-US" dirty="0"/>
              <a:t>Metropolis-</a:t>
            </a:r>
            <a:r>
              <a:rPr lang="en-US" dirty="0" err="1"/>
              <a:t>hastings</a:t>
            </a:r>
            <a:r>
              <a:rPr lang="en-US" dirty="0"/>
              <a:t> algorithm</a:t>
            </a:r>
          </a:p>
        </p:txBody>
      </p:sp>
      <p:sp>
        <p:nvSpPr>
          <p:cNvPr id="3" name="Content Placeholder 2">
            <a:extLst>
              <a:ext uri="{FF2B5EF4-FFF2-40B4-BE49-F238E27FC236}">
                <a16:creationId xmlns:a16="http://schemas.microsoft.com/office/drawing/2014/main" id="{5637310F-F4BB-43C8-99F4-43772FA631E6}"/>
              </a:ext>
            </a:extLst>
          </p:cNvPr>
          <p:cNvSpPr>
            <a:spLocks noGrp="1"/>
          </p:cNvSpPr>
          <p:nvPr>
            <p:ph idx="1"/>
          </p:nvPr>
        </p:nvSpPr>
        <p:spPr>
          <a:xfrm>
            <a:off x="768545" y="2492189"/>
            <a:ext cx="10955970" cy="4088125"/>
          </a:xfrm>
        </p:spPr>
        <p:txBody>
          <a:bodyPr/>
          <a:lstStyle/>
          <a:p>
            <a:r>
              <a:rPr lang="en-US" dirty="0"/>
              <a:t>Recall that the relative probability between two states is:</a:t>
            </a:r>
          </a:p>
          <a:p>
            <a:pPr marL="0" indent="0">
              <a:buNone/>
            </a:pPr>
            <a:endParaRPr lang="en-US" dirty="0"/>
          </a:p>
          <a:p>
            <a:r>
              <a:rPr lang="en-US" dirty="0"/>
              <a:t>Algorithm:</a:t>
            </a:r>
          </a:p>
          <a:p>
            <a:pPr marL="571500" lvl="1" indent="-342900">
              <a:buFont typeface="+mj-lt"/>
              <a:buAutoNum type="arabicPeriod"/>
            </a:pPr>
            <a:r>
              <a:rPr lang="en-US" dirty="0"/>
              <a:t>Choose some configuration A, and find its energy, E_A. Choose another (accessible) configuration B, and its energy, E_B.</a:t>
            </a:r>
          </a:p>
          <a:p>
            <a:pPr marL="571500" lvl="1" indent="-342900">
              <a:buFont typeface="+mj-lt"/>
              <a:buAutoNum type="arabicPeriod"/>
            </a:pPr>
            <a:r>
              <a:rPr lang="en-US" dirty="0"/>
              <a:t>Execute transitions.</a:t>
            </a:r>
          </a:p>
          <a:p>
            <a:pPr lvl="2"/>
            <a:r>
              <a:rPr lang="en-US" dirty="0"/>
              <a:t>If E_B &lt; E_A, then it’s energetically more favorable to make the transition, so transition to that configuration.</a:t>
            </a:r>
          </a:p>
          <a:p>
            <a:pPr lvl="2"/>
            <a:r>
              <a:rPr lang="en-US" dirty="0"/>
              <a:t>If E_B &gt; E_A, transition with probability exp(-(E_B – E_A)/T). (Going in the ‘wrong’ direction energetically due to thermal fluctuation)</a:t>
            </a:r>
          </a:p>
          <a:p>
            <a:r>
              <a:rPr lang="en-US" dirty="0"/>
              <a:t>Terminology: The probability of each configuration in the next timestep depends solely on the configuration of the current timestep. Therefore, this method an example of Discrete Time Markov Chain.</a:t>
            </a:r>
          </a:p>
          <a:p>
            <a:endParaRPr lang="en-US" dirty="0"/>
          </a:p>
        </p:txBody>
      </p:sp>
      <p:pic>
        <p:nvPicPr>
          <p:cNvPr id="4" name="Picture 3">
            <a:extLst>
              <a:ext uri="{FF2B5EF4-FFF2-40B4-BE49-F238E27FC236}">
                <a16:creationId xmlns:a16="http://schemas.microsoft.com/office/drawing/2014/main" id="{E0C135ED-83E3-4815-ACBC-AF1798F26D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838672" y="2780144"/>
            <a:ext cx="2514655" cy="560410"/>
          </a:xfrm>
          <a:prstGeom prst="rect">
            <a:avLst/>
          </a:prstGeom>
        </p:spPr>
      </p:pic>
      <p:sp>
        <p:nvSpPr>
          <p:cNvPr id="5" name="TextBox 4">
            <a:extLst>
              <a:ext uri="{FF2B5EF4-FFF2-40B4-BE49-F238E27FC236}">
                <a16:creationId xmlns:a16="http://schemas.microsoft.com/office/drawing/2014/main" id="{5B41326F-A614-4333-B2AF-2099C67D77A6}"/>
              </a:ext>
            </a:extLst>
          </p:cNvPr>
          <p:cNvSpPr txBox="1"/>
          <p:nvPr/>
        </p:nvSpPr>
        <p:spPr>
          <a:xfrm>
            <a:off x="7137555" y="6580314"/>
            <a:ext cx="5054445" cy="292388"/>
          </a:xfrm>
          <a:prstGeom prst="rect">
            <a:avLst/>
          </a:prstGeom>
          <a:noFill/>
        </p:spPr>
        <p:txBody>
          <a:bodyPr wrap="square" rtlCol="0">
            <a:spAutoFit/>
          </a:bodyPr>
          <a:lstStyle/>
          <a:p>
            <a:r>
              <a:rPr lang="en-US" sz="1300" dirty="0"/>
              <a:t>Read more at: http://saeta.physics.hmc.edu/courses/p170/Metropolis.pdf</a:t>
            </a:r>
          </a:p>
        </p:txBody>
      </p:sp>
    </p:spTree>
    <p:extLst>
      <p:ext uri="{BB962C8B-B14F-4D97-AF65-F5344CB8AC3E}">
        <p14:creationId xmlns:p14="http://schemas.microsoft.com/office/powerpoint/2010/main" val="175511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C2DC-B83A-4605-A9A1-DBB33E418AFD}"/>
              </a:ext>
            </a:extLst>
          </p:cNvPr>
          <p:cNvSpPr>
            <a:spLocks noGrp="1"/>
          </p:cNvSpPr>
          <p:nvPr>
            <p:ph type="title"/>
          </p:nvPr>
        </p:nvSpPr>
        <p:spPr>
          <a:xfrm>
            <a:off x="2231136" y="488574"/>
            <a:ext cx="7729728" cy="1188720"/>
          </a:xfrm>
        </p:spPr>
        <p:txBody>
          <a:bodyPr/>
          <a:lstStyle/>
          <a:p>
            <a:r>
              <a:rPr lang="en-US" dirty="0"/>
              <a:t>Part 1 – </a:t>
            </a:r>
            <a:r>
              <a:rPr lang="en-US" dirty="0" err="1"/>
              <a:t>Ising</a:t>
            </a:r>
            <a:r>
              <a:rPr lang="en-US" dirty="0"/>
              <a:t> model</a:t>
            </a:r>
          </a:p>
        </p:txBody>
      </p:sp>
      <p:sp>
        <p:nvSpPr>
          <p:cNvPr id="3" name="Content Placeholder 2">
            <a:extLst>
              <a:ext uri="{FF2B5EF4-FFF2-40B4-BE49-F238E27FC236}">
                <a16:creationId xmlns:a16="http://schemas.microsoft.com/office/drawing/2014/main" id="{3F17F894-FC2A-463C-96EF-8B3A6AC40370}"/>
              </a:ext>
            </a:extLst>
          </p:cNvPr>
          <p:cNvSpPr>
            <a:spLocks noGrp="1"/>
          </p:cNvSpPr>
          <p:nvPr>
            <p:ph idx="1"/>
          </p:nvPr>
        </p:nvSpPr>
        <p:spPr>
          <a:xfrm>
            <a:off x="755754" y="1992915"/>
            <a:ext cx="6071392" cy="3521534"/>
          </a:xfrm>
        </p:spPr>
        <p:txBody>
          <a:bodyPr/>
          <a:lstStyle/>
          <a:p>
            <a:pPr marL="0" indent="0">
              <a:buNone/>
            </a:pPr>
            <a:r>
              <a:rPr lang="en-US" dirty="0"/>
              <a:t>The general form of Hamiltonian for the </a:t>
            </a:r>
            <a:r>
              <a:rPr lang="en-US" dirty="0" err="1"/>
              <a:t>Ising</a:t>
            </a:r>
            <a:r>
              <a:rPr lang="en-US" dirty="0"/>
              <a:t> model is</a:t>
            </a:r>
          </a:p>
          <a:p>
            <a:endParaRPr lang="en-US" dirty="0"/>
          </a:p>
          <a:p>
            <a:pPr marL="0" indent="0">
              <a:buNone/>
            </a:pPr>
            <a:endParaRPr lang="en-US" dirty="0"/>
          </a:p>
          <a:p>
            <a:pPr marL="0" indent="0">
              <a:buNone/>
            </a:pPr>
            <a:r>
              <a:rPr lang="en-US" dirty="0"/>
              <a:t>This gives us the energy of the system in some discrete levels, and we can easily find the Boltzmann factor associated with the configuration that has such energy.</a:t>
            </a:r>
          </a:p>
          <a:p>
            <a:pPr marL="0" indent="0">
              <a:buNone/>
            </a:pPr>
            <a:r>
              <a:rPr lang="en-US" dirty="0"/>
              <a:t>In this lab, we are working with nearest-neighbor </a:t>
            </a:r>
            <a:r>
              <a:rPr lang="en-US" dirty="0" err="1"/>
              <a:t>Ising</a:t>
            </a:r>
            <a:r>
              <a:rPr lang="en-US" dirty="0"/>
              <a:t> model, i.e. the only nontrivial interaction happens among the Neumann neighbors.</a:t>
            </a:r>
          </a:p>
          <a:p>
            <a:pPr marL="0" indent="0">
              <a:buNone/>
            </a:pPr>
            <a:endParaRPr lang="en-US" dirty="0"/>
          </a:p>
        </p:txBody>
      </p:sp>
      <p:pic>
        <p:nvPicPr>
          <p:cNvPr id="4" name="Picture 3">
            <a:extLst>
              <a:ext uri="{FF2B5EF4-FFF2-40B4-BE49-F238E27FC236}">
                <a16:creationId xmlns:a16="http://schemas.microsoft.com/office/drawing/2014/main" id="{19E62CB3-66D6-4665-9352-59D551C1B142}"/>
              </a:ext>
            </a:extLst>
          </p:cNvPr>
          <p:cNvPicPr>
            <a:picLocks noChangeAspect="1"/>
          </p:cNvPicPr>
          <p:nvPr/>
        </p:nvPicPr>
        <p:blipFill rotWithShape="1">
          <a:blip r:embed="rId2">
            <a:clrChange>
              <a:clrFrom>
                <a:srgbClr val="FFFFFF"/>
              </a:clrFrom>
              <a:clrTo>
                <a:srgbClr val="FFFFFF">
                  <a:alpha val="0"/>
                </a:srgbClr>
              </a:clrTo>
            </a:clrChange>
          </a:blip>
          <a:srcRect t="19739"/>
          <a:stretch/>
        </p:blipFill>
        <p:spPr>
          <a:xfrm>
            <a:off x="2038760" y="2456080"/>
            <a:ext cx="2909097" cy="620543"/>
          </a:xfrm>
          <a:prstGeom prst="rect">
            <a:avLst/>
          </a:prstGeom>
        </p:spPr>
      </p:pic>
      <p:pic>
        <p:nvPicPr>
          <p:cNvPr id="8" name="Picture 7">
            <a:extLst>
              <a:ext uri="{FF2B5EF4-FFF2-40B4-BE49-F238E27FC236}">
                <a16:creationId xmlns:a16="http://schemas.microsoft.com/office/drawing/2014/main" id="{CE0468F3-DBD4-4F49-99AE-E7DD58FADDC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05772" y="1992915"/>
            <a:ext cx="4758012" cy="3738658"/>
          </a:xfrm>
          <a:prstGeom prst="rect">
            <a:avLst/>
          </a:prstGeom>
        </p:spPr>
      </p:pic>
    </p:spTree>
    <p:extLst>
      <p:ext uri="{BB962C8B-B14F-4D97-AF65-F5344CB8AC3E}">
        <p14:creationId xmlns:p14="http://schemas.microsoft.com/office/powerpoint/2010/main" val="2323258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8B7E-7ADB-4BCE-9029-6F5DA3BF025E}"/>
              </a:ext>
            </a:extLst>
          </p:cNvPr>
          <p:cNvSpPr>
            <a:spLocks noGrp="1"/>
          </p:cNvSpPr>
          <p:nvPr>
            <p:ph type="title"/>
          </p:nvPr>
        </p:nvSpPr>
        <p:spPr>
          <a:xfrm>
            <a:off x="2231136" y="330783"/>
            <a:ext cx="7729728" cy="1188720"/>
          </a:xfrm>
        </p:spPr>
        <p:txBody>
          <a:bodyPr/>
          <a:lstStyle/>
          <a:p>
            <a:r>
              <a:rPr lang="en-US" dirty="0"/>
              <a:t>Part 1 – implementation</a:t>
            </a:r>
          </a:p>
        </p:txBody>
      </p:sp>
      <p:sp>
        <p:nvSpPr>
          <p:cNvPr id="3" name="Content Placeholder 2">
            <a:extLst>
              <a:ext uri="{FF2B5EF4-FFF2-40B4-BE49-F238E27FC236}">
                <a16:creationId xmlns:a16="http://schemas.microsoft.com/office/drawing/2014/main" id="{375A7E91-AC16-466F-804B-39F37D4B8453}"/>
              </a:ext>
            </a:extLst>
          </p:cNvPr>
          <p:cNvSpPr>
            <a:spLocks noGrp="1"/>
          </p:cNvSpPr>
          <p:nvPr>
            <p:ph idx="1"/>
          </p:nvPr>
        </p:nvSpPr>
        <p:spPr>
          <a:xfrm>
            <a:off x="6264294" y="1638066"/>
            <a:ext cx="5858518" cy="5144201"/>
          </a:xfrm>
        </p:spPr>
        <p:txBody>
          <a:bodyPr/>
          <a:lstStyle/>
          <a:p>
            <a:pPr marL="342900" indent="-342900">
              <a:buFont typeface="+mj-lt"/>
              <a:buAutoNum type="arabicPeriod"/>
            </a:pPr>
            <a:r>
              <a:rPr lang="en-US" dirty="0"/>
              <a:t>Compute the sum of interactions. Note that in the index, there is a modulo operator. This means spins[0,a] and spins [N-1,a] are neighbors and spins[b,0] and spins[b,N-1] are neighbors, i.e. our lattice has periodic/cyclic boundary condition.</a:t>
            </a:r>
            <a:br>
              <a:rPr lang="en-US" dirty="0"/>
            </a:br>
            <a:r>
              <a:rPr lang="en-US" dirty="0"/>
              <a:t>Beware of loaded symbol; H in the code is the external magnetic field, not Hamiltonian. </a:t>
            </a:r>
          </a:p>
          <a:p>
            <a:pPr marL="342900" indent="-342900">
              <a:buFont typeface="+mj-lt"/>
              <a:buAutoNum type="arabicPeriod"/>
            </a:pPr>
            <a:r>
              <a:rPr lang="en-US" dirty="0"/>
              <a:t>If the energy change is negative, then it’s energetically favorable to make transition to a new state, i.e. the sign of the current site is flipped. If the transition to flipped state is energetically unfavorable, then the flip will only happen when the Boltzmann factor is bigger than a (pseudo)randomly generated number in the interval [0,1].</a:t>
            </a:r>
          </a:p>
          <a:p>
            <a:pPr marL="342900" indent="-342900">
              <a:buFont typeface="+mj-lt"/>
              <a:buAutoNum type="arabicPeriod"/>
            </a:pPr>
            <a:endParaRPr lang="en-US" dirty="0"/>
          </a:p>
          <a:p>
            <a:pPr marL="342900" indent="-342900">
              <a:buFont typeface="+mj-lt"/>
              <a:buAutoNum type="arabicPeriod"/>
            </a:pPr>
            <a:endParaRPr lang="en-US" dirty="0"/>
          </a:p>
        </p:txBody>
      </p:sp>
      <p:pic>
        <p:nvPicPr>
          <p:cNvPr id="4" name="Picture 3">
            <a:extLst>
              <a:ext uri="{FF2B5EF4-FFF2-40B4-BE49-F238E27FC236}">
                <a16:creationId xmlns:a16="http://schemas.microsoft.com/office/drawing/2014/main" id="{453AFF65-4EB3-470C-AFB3-0B91628CAE58}"/>
              </a:ext>
            </a:extLst>
          </p:cNvPr>
          <p:cNvPicPr>
            <a:picLocks noChangeAspect="1"/>
          </p:cNvPicPr>
          <p:nvPr/>
        </p:nvPicPr>
        <p:blipFill>
          <a:blip r:embed="rId2"/>
          <a:stretch>
            <a:fillRect/>
          </a:stretch>
        </p:blipFill>
        <p:spPr>
          <a:xfrm>
            <a:off x="0" y="1638066"/>
            <a:ext cx="6128782" cy="5198897"/>
          </a:xfrm>
          <a:prstGeom prst="rect">
            <a:avLst/>
          </a:prstGeom>
        </p:spPr>
      </p:pic>
      <p:sp>
        <p:nvSpPr>
          <p:cNvPr id="5" name="Rectangle 4">
            <a:extLst>
              <a:ext uri="{FF2B5EF4-FFF2-40B4-BE49-F238E27FC236}">
                <a16:creationId xmlns:a16="http://schemas.microsoft.com/office/drawing/2014/main" id="{AA4713AA-B647-45AE-BF42-6078E953173F}"/>
              </a:ext>
            </a:extLst>
          </p:cNvPr>
          <p:cNvSpPr/>
          <p:nvPr/>
        </p:nvSpPr>
        <p:spPr>
          <a:xfrm>
            <a:off x="740496" y="3371499"/>
            <a:ext cx="4616878" cy="60586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31B3D8-7FEE-4EC8-B3AB-93C325FC6946}"/>
              </a:ext>
            </a:extLst>
          </p:cNvPr>
          <p:cNvSpPr txBox="1"/>
          <p:nvPr/>
        </p:nvSpPr>
        <p:spPr>
          <a:xfrm>
            <a:off x="455272" y="3201315"/>
            <a:ext cx="285224" cy="369332"/>
          </a:xfrm>
          <a:prstGeom prst="rect">
            <a:avLst/>
          </a:prstGeom>
          <a:noFill/>
        </p:spPr>
        <p:txBody>
          <a:bodyPr wrap="square" rtlCol="0">
            <a:spAutoFit/>
          </a:bodyPr>
          <a:lstStyle/>
          <a:p>
            <a:r>
              <a:rPr lang="en-US" dirty="0">
                <a:solidFill>
                  <a:srgbClr val="92D050"/>
                </a:solidFill>
              </a:rPr>
              <a:t>1</a:t>
            </a:r>
          </a:p>
        </p:txBody>
      </p:sp>
      <p:sp>
        <p:nvSpPr>
          <p:cNvPr id="8" name="Rectangle 7">
            <a:extLst>
              <a:ext uri="{FF2B5EF4-FFF2-40B4-BE49-F238E27FC236}">
                <a16:creationId xmlns:a16="http://schemas.microsoft.com/office/drawing/2014/main" id="{C71CC7BE-8950-4764-987A-6B95883B0379}"/>
              </a:ext>
            </a:extLst>
          </p:cNvPr>
          <p:cNvSpPr/>
          <p:nvPr/>
        </p:nvSpPr>
        <p:spPr>
          <a:xfrm>
            <a:off x="810179" y="4331713"/>
            <a:ext cx="4616878" cy="77882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40C0EC-48E1-4897-A680-1059131110C2}"/>
              </a:ext>
            </a:extLst>
          </p:cNvPr>
          <p:cNvSpPr txBox="1"/>
          <p:nvPr/>
        </p:nvSpPr>
        <p:spPr>
          <a:xfrm>
            <a:off x="524955" y="4161529"/>
            <a:ext cx="285224" cy="369332"/>
          </a:xfrm>
          <a:prstGeom prst="rect">
            <a:avLst/>
          </a:prstGeom>
          <a:noFill/>
        </p:spPr>
        <p:txBody>
          <a:bodyPr wrap="square" rtlCol="0">
            <a:spAutoFit/>
          </a:bodyPr>
          <a:lstStyle/>
          <a:p>
            <a:r>
              <a:rPr lang="en-US" dirty="0">
                <a:solidFill>
                  <a:srgbClr val="92D050"/>
                </a:solidFill>
              </a:rPr>
              <a:t>2</a:t>
            </a:r>
          </a:p>
        </p:txBody>
      </p:sp>
    </p:spTree>
    <p:extLst>
      <p:ext uri="{BB962C8B-B14F-4D97-AF65-F5344CB8AC3E}">
        <p14:creationId xmlns:p14="http://schemas.microsoft.com/office/powerpoint/2010/main" val="105682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3C2B-E56D-4914-B862-4FD29B7CB75F}"/>
              </a:ext>
            </a:extLst>
          </p:cNvPr>
          <p:cNvSpPr>
            <a:spLocks noGrp="1"/>
          </p:cNvSpPr>
          <p:nvPr>
            <p:ph type="title"/>
          </p:nvPr>
        </p:nvSpPr>
        <p:spPr/>
        <p:txBody>
          <a:bodyPr/>
          <a:lstStyle/>
          <a:p>
            <a:r>
              <a:rPr lang="en-US" dirty="0"/>
              <a:t>Part I – what to do</a:t>
            </a:r>
          </a:p>
        </p:txBody>
      </p:sp>
      <p:sp>
        <p:nvSpPr>
          <p:cNvPr id="3" name="Content Placeholder 2">
            <a:extLst>
              <a:ext uri="{FF2B5EF4-FFF2-40B4-BE49-F238E27FC236}">
                <a16:creationId xmlns:a16="http://schemas.microsoft.com/office/drawing/2014/main" id="{DE5EE6DE-63F4-4643-88B6-D93DBC03BBC5}"/>
              </a:ext>
            </a:extLst>
          </p:cNvPr>
          <p:cNvSpPr>
            <a:spLocks noGrp="1"/>
          </p:cNvSpPr>
          <p:nvPr>
            <p:ph idx="1"/>
          </p:nvPr>
        </p:nvSpPr>
        <p:spPr>
          <a:xfrm>
            <a:off x="1846565" y="2565118"/>
            <a:ext cx="8498870" cy="3027870"/>
          </a:xfrm>
        </p:spPr>
        <p:txBody>
          <a:bodyPr>
            <a:normAutofit/>
          </a:bodyPr>
          <a:lstStyle/>
          <a:p>
            <a:r>
              <a:rPr lang="en-US" dirty="0"/>
              <a:t>Test the default code using small grid (do not submit result from this step on the report).</a:t>
            </a:r>
          </a:p>
          <a:p>
            <a:r>
              <a:rPr lang="en-US" dirty="0"/>
              <a:t>On a more sizeable lattice, simulate the </a:t>
            </a:r>
            <a:r>
              <a:rPr lang="en-US" dirty="0" err="1"/>
              <a:t>Ising</a:t>
            </a:r>
            <a:r>
              <a:rPr lang="en-US" dirty="0"/>
              <a:t> model for different </a:t>
            </a:r>
            <a:r>
              <a:rPr lang="en-US"/>
              <a:t>values of T, </a:t>
            </a:r>
            <a:r>
              <a:rPr lang="en-US" dirty="0"/>
              <a:t>and different values of H, at regular intervals. Spread your T values at even intervals around </a:t>
            </a:r>
            <a:r>
              <a:rPr lang="en-US" dirty="0" err="1"/>
              <a:t>T_c</a:t>
            </a:r>
            <a:r>
              <a:rPr lang="en-US" dirty="0"/>
              <a:t> = 2.27 J/</a:t>
            </a:r>
            <a:r>
              <a:rPr lang="en-US" dirty="0" err="1"/>
              <a:t>k_b</a:t>
            </a:r>
            <a:r>
              <a:rPr lang="en-US" dirty="0"/>
              <a:t>, and space your magnetic field strength evenly around H = 0. Make sure to include cases for H = 0 itself.</a:t>
            </a:r>
          </a:p>
          <a:p>
            <a:r>
              <a:rPr lang="en-US" dirty="0"/>
              <a:t>Observe, and present on the report, how the magnetization (m) and energy (E) per spin converges to equilibrium values, and make qualitative remarks on the equilibrium configuration.</a:t>
            </a:r>
          </a:p>
        </p:txBody>
      </p:sp>
    </p:spTree>
    <p:extLst>
      <p:ext uri="{BB962C8B-B14F-4D97-AF65-F5344CB8AC3E}">
        <p14:creationId xmlns:p14="http://schemas.microsoft.com/office/powerpoint/2010/main" val="300148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B181C-E3F9-4EF9-9D08-52689697CEAF}"/>
              </a:ext>
            </a:extLst>
          </p:cNvPr>
          <p:cNvSpPr>
            <a:spLocks noGrp="1"/>
          </p:cNvSpPr>
          <p:nvPr>
            <p:ph type="title"/>
          </p:nvPr>
        </p:nvSpPr>
        <p:spPr/>
        <p:txBody>
          <a:bodyPr/>
          <a:lstStyle/>
          <a:p>
            <a:r>
              <a:rPr lang="en-US" dirty="0"/>
              <a:t>Part II – What to do</a:t>
            </a:r>
          </a:p>
        </p:txBody>
      </p:sp>
      <p:sp>
        <p:nvSpPr>
          <p:cNvPr id="3" name="Content Placeholder 2">
            <a:extLst>
              <a:ext uri="{FF2B5EF4-FFF2-40B4-BE49-F238E27FC236}">
                <a16:creationId xmlns:a16="http://schemas.microsoft.com/office/drawing/2014/main" id="{B1D97E13-1471-49A1-9542-A4C79F5FEA9A}"/>
              </a:ext>
            </a:extLst>
          </p:cNvPr>
          <p:cNvSpPr>
            <a:spLocks noGrp="1"/>
          </p:cNvSpPr>
          <p:nvPr>
            <p:ph idx="1"/>
          </p:nvPr>
        </p:nvSpPr>
        <p:spPr/>
        <p:txBody>
          <a:bodyPr/>
          <a:lstStyle/>
          <a:p>
            <a:r>
              <a:rPr lang="en-US" dirty="0"/>
              <a:t>Modify the program to demarcate transient time versus steady state, and compute the average and standard error of means for magnetization and energy for the steady state only (i.e. ignore transient period from the calculation).</a:t>
            </a:r>
          </a:p>
          <a:p>
            <a:r>
              <a:rPr lang="en-US" dirty="0"/>
              <a:t>Plot magnetization and energy as a function of temperature around the critical point, with a very small, positive H to suppress thermal fluctuations. How long your transience is, and how many steps you need to simulate, will depend on what you observed from part 1. See textbook p.266 to see an example of what this looks like for magnetization.</a:t>
            </a:r>
          </a:p>
        </p:txBody>
      </p:sp>
    </p:spTree>
    <p:extLst>
      <p:ext uri="{BB962C8B-B14F-4D97-AF65-F5344CB8AC3E}">
        <p14:creationId xmlns:p14="http://schemas.microsoft.com/office/powerpoint/2010/main" val="262614239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289</TotalTime>
  <Words>638</Words>
  <Application>Microsoft Office PowerPoint</Application>
  <PresentationFormat>Widescreen</PresentationFormat>
  <Paragraphs>29</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Gill Sans MT</vt:lpstr>
      <vt:lpstr>Parcel</vt:lpstr>
      <vt:lpstr>Lab 11</vt:lpstr>
      <vt:lpstr>Metropolis-hastings algorithm</vt:lpstr>
      <vt:lpstr>Part 1 – Ising model</vt:lpstr>
      <vt:lpstr>Part 1 – implementation</vt:lpstr>
      <vt:lpstr>Part I – what to do</vt:lpstr>
      <vt:lpstr>Part II – What 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11</dc:title>
  <dc:creator>Dawith Lim</dc:creator>
  <cp:lastModifiedBy>Dawith Lim</cp:lastModifiedBy>
  <cp:revision>190</cp:revision>
  <dcterms:created xsi:type="dcterms:W3CDTF">2020-11-04T23:10:53Z</dcterms:created>
  <dcterms:modified xsi:type="dcterms:W3CDTF">2020-11-05T18:48:21Z</dcterms:modified>
</cp:coreProperties>
</file>